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c6d01f12ac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c6d01f12ac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c6d01f12ac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c6d01f12ac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c6d01f12ac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c6d01f12ac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c6d01f12ac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c6d01f12ac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c6d01f12ac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c6d01f12ac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c6d01f12ac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c6d01f12ac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c6d01f12ac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c6d01f12ac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c6d01f12ac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c6d01f12ac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c6d01f12ac_1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c6d01f12ac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c6d01f12ac_1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c6d01f12ac_1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c3064d939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c3064d939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c6d01f12ac_1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c6d01f12ac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c6d01f12ac_1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c6d01f12ac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c6d01f12ac_1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c6d01f12ac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6d01f12ac_1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c6d01f12ac_1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c6d01f12ac_1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c6d01f12ac_1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c6d01f12ac_1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c6d01f12ac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c3064d939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c3064d939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c3064d939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c3064d939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c3064d939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c3064d939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c6d01f12a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c6d01f12a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c6d01f12ac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c6d01f12ac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c6d01f12ac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c6d01f12ac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c6d01f12ac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c6d01f12ac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6.jpg"/><Relationship Id="rId5" Type="http://schemas.openxmlformats.org/officeDocument/2006/relationships/image" Target="../media/image16.jpg"/><Relationship Id="rId6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497450"/>
            <a:ext cx="8520600" cy="92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Swiffer Project “Upside Down”</a:t>
            </a:r>
            <a:endParaRPr sz="49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4220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050">
                <a:solidFill>
                  <a:schemeClr val="dk1"/>
                </a:solidFill>
              </a:rPr>
              <a:t>Location Scout Book</a:t>
            </a:r>
            <a:endParaRPr sz="8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050">
                <a:solidFill>
                  <a:schemeClr val="dk1"/>
                </a:solidFill>
              </a:rPr>
              <a:t>Location Manager: Dimitrije Fisic</a:t>
            </a:r>
            <a:endParaRPr sz="8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050">
                <a:solidFill>
                  <a:schemeClr val="dk1"/>
                </a:solidFill>
              </a:rPr>
              <a:t>2 February 2026</a:t>
            </a:r>
            <a:endParaRPr sz="805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050">
                <a:solidFill>
                  <a:schemeClr val="dk1"/>
                </a:solidFill>
              </a:rPr>
              <a:t>Production Office: Northern Kentucky University</a:t>
            </a:r>
            <a:endParaRPr sz="80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3117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Sweep &amp; Mop Deluxe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Hardwood kitchen and dining areas provide long, uninterrupted cleaning paths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Power Mop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Master bathroom tile supports controlled wet demo and shine shots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Dry &amp; Heavy Duty Dry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Hardwood floors offer strong contrast for dust and debris pickup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Duster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Chandelier and upper kitchen cabinets provide clear vertical dust zones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12765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Products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40071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Pros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67377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31245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Open floor plan with strong sightlines for camera movement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Excellent natural light throughout kitchen and dining areas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Large kitchen island provides flexible staging and blocking space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Multiple strong vertical dust zones (chandelier, upper cabinets)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Spacious layout supports multiple product demonstrations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58863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Primary wet demo surface limited to master bathroom tile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Basement laundry area has limited natural light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Residential neighborhood with potential for intermittent exterior noise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Longer travel time from production office compared to central locations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3" title="Screenshot 2026-02-09 at 10.02.42 PM.png"/>
          <p:cNvPicPr preferRelativeResize="0"/>
          <p:nvPr/>
        </p:nvPicPr>
        <p:blipFill rotWithShape="1">
          <a:blip r:embed="rId3">
            <a:alphaModFix/>
          </a:blip>
          <a:srcRect b="14071" l="0" r="0" t="14063"/>
          <a:stretch/>
        </p:blipFill>
        <p:spPr>
          <a:xfrm>
            <a:off x="459402" y="1214036"/>
            <a:ext cx="8225198" cy="329327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/>
          <p:nvPr/>
        </p:nvSpPr>
        <p:spPr>
          <a:xfrm rot="4505101">
            <a:off x="2061659" y="2335984"/>
            <a:ext cx="336849" cy="23191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</a:t>
            </a:r>
            <a:endParaRPr/>
          </a:p>
        </p:txBody>
      </p:sp>
      <p:sp>
        <p:nvSpPr>
          <p:cNvPr id="153" name="Google Shape;153;p23"/>
          <p:cNvSpPr txBox="1"/>
          <p:nvPr/>
        </p:nvSpPr>
        <p:spPr>
          <a:xfrm rot="-801595">
            <a:off x="1407339" y="1917913"/>
            <a:ext cx="1417768" cy="2876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Crew Parking(Curb)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154" name="Google Shape;154;p23"/>
          <p:cNvSpPr/>
          <p:nvPr/>
        </p:nvSpPr>
        <p:spPr>
          <a:xfrm rot="-3450789">
            <a:off x="3204680" y="1780616"/>
            <a:ext cx="336805" cy="23135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3"/>
          <p:cNvSpPr/>
          <p:nvPr/>
        </p:nvSpPr>
        <p:spPr>
          <a:xfrm rot="6958323">
            <a:off x="6774385" y="3940798"/>
            <a:ext cx="337038" cy="2315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3"/>
          <p:cNvSpPr/>
          <p:nvPr/>
        </p:nvSpPr>
        <p:spPr>
          <a:xfrm rot="-7618311">
            <a:off x="3204469" y="3086695"/>
            <a:ext cx="337201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3"/>
          <p:cNvSpPr txBox="1"/>
          <p:nvPr/>
        </p:nvSpPr>
        <p:spPr>
          <a:xfrm rot="-1401132">
            <a:off x="3208127" y="3306239"/>
            <a:ext cx="852208" cy="2918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Prop Truck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158" name="Google Shape;158;p23"/>
          <p:cNvSpPr txBox="1"/>
          <p:nvPr/>
        </p:nvSpPr>
        <p:spPr>
          <a:xfrm rot="1155165">
            <a:off x="2866413" y="2000849"/>
            <a:ext cx="717847" cy="2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Grip Van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159" name="Google Shape;159;p23"/>
          <p:cNvSpPr txBox="1"/>
          <p:nvPr/>
        </p:nvSpPr>
        <p:spPr>
          <a:xfrm rot="1245297">
            <a:off x="6763242" y="3569217"/>
            <a:ext cx="768684" cy="2990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Generator</a:t>
            </a:r>
            <a:endParaRPr b="1" sz="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INFO</a:t>
            </a:r>
            <a:endParaRPr/>
          </a:p>
        </p:txBody>
      </p:sp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Location 3 – Single-Family Home</a:t>
            </a:r>
            <a:br>
              <a:rPr b="1"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6009 Cleves Warsaw Rd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Cincinnati, OH 45233</a:t>
            </a:r>
            <a:br>
              <a:rPr b="1" lang="en" sz="1200">
                <a:solidFill>
                  <a:schemeClr val="dk1"/>
                </a:solidFill>
              </a:rPr>
            </a:br>
            <a:r>
              <a:rPr b="1" lang="en" sz="1200">
                <a:solidFill>
                  <a:schemeClr val="dk1"/>
                </a:solidFill>
              </a:rPr>
              <a:t>Approx. 30 minutes from NKU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166" name="Google Shape;166;p24" title="Screenshot 2026-02-09 at 10.08.48 PM.png"/>
          <p:cNvPicPr preferRelativeResize="0"/>
          <p:nvPr/>
        </p:nvPicPr>
        <p:blipFill rotWithShape="1">
          <a:blip r:embed="rId3">
            <a:alphaModFix/>
          </a:blip>
          <a:srcRect b="0" l="1950" r="1950" t="0"/>
          <a:stretch/>
        </p:blipFill>
        <p:spPr>
          <a:xfrm>
            <a:off x="3623072" y="445027"/>
            <a:ext cx="5399429" cy="35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PHOTOS</a:t>
            </a:r>
            <a:endParaRPr/>
          </a:p>
        </p:txBody>
      </p:sp>
      <p:sp>
        <p:nvSpPr>
          <p:cNvPr id="172" name="Google Shape;172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5" title="Screenshot 2026-02-09 at 10.13.13 PM.png"/>
          <p:cNvPicPr preferRelativeResize="0"/>
          <p:nvPr/>
        </p:nvPicPr>
        <p:blipFill rotWithShape="1">
          <a:blip r:embed="rId3">
            <a:alphaModFix/>
          </a:blip>
          <a:srcRect b="0" l="3121" r="3131" t="0"/>
          <a:stretch/>
        </p:blipFill>
        <p:spPr>
          <a:xfrm>
            <a:off x="6061250" y="1017725"/>
            <a:ext cx="2771062" cy="184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 title="Screenshot 2026-02-09 at 10.12.37 PM.png"/>
          <p:cNvPicPr preferRelativeResize="0"/>
          <p:nvPr/>
        </p:nvPicPr>
        <p:blipFill rotWithShape="1">
          <a:blip r:embed="rId4">
            <a:alphaModFix/>
          </a:blip>
          <a:srcRect b="0" l="2723" r="2723" t="0"/>
          <a:stretch/>
        </p:blipFill>
        <p:spPr>
          <a:xfrm>
            <a:off x="311700" y="2865926"/>
            <a:ext cx="2771103" cy="184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 title="Screenshot 2026-02-09 at 10.14.35 PM.png"/>
          <p:cNvPicPr preferRelativeResize="0"/>
          <p:nvPr/>
        </p:nvPicPr>
        <p:blipFill rotWithShape="1">
          <a:blip r:embed="rId5">
            <a:alphaModFix/>
          </a:blip>
          <a:srcRect b="0" l="2308" r="2308" t="0"/>
          <a:stretch/>
        </p:blipFill>
        <p:spPr>
          <a:xfrm>
            <a:off x="6061250" y="2864200"/>
            <a:ext cx="2771077" cy="184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 title="Screenshot 2026-02-09 at 10.12.10 PM.png"/>
          <p:cNvPicPr preferRelativeResize="0"/>
          <p:nvPr/>
        </p:nvPicPr>
        <p:blipFill rotWithShape="1">
          <a:blip r:embed="rId6">
            <a:alphaModFix/>
          </a:blip>
          <a:srcRect b="0" l="1616" r="1606" t="0"/>
          <a:stretch/>
        </p:blipFill>
        <p:spPr>
          <a:xfrm>
            <a:off x="311713" y="1019036"/>
            <a:ext cx="2771077" cy="184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3080475" y="1024500"/>
            <a:ext cx="1491600" cy="1847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Ceramic Tile – Kitchen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Primary wet demo zone</a:t>
            </a:r>
            <a:br>
              <a:rPr lang="en" sz="700">
                <a:solidFill>
                  <a:schemeClr val="dk1"/>
                </a:solidFill>
              </a:rPr>
            </a:br>
            <a:r>
              <a:rPr i="1" lang="en" sz="700">
                <a:solidFill>
                  <a:schemeClr val="dk1"/>
                </a:solidFill>
              </a:rPr>
              <a:t>(Power Mop / Sweep &amp; Mop Deluxe)</a:t>
            </a:r>
            <a:endParaRPr i="1"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Why this works: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Light-colored tile enhances shine shots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Clean grout lines for before/after clarity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Natural window light improves visibility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Straight layout for tracking shots</a:t>
            </a:r>
            <a:endParaRPr b="1" sz="400">
              <a:solidFill>
                <a:schemeClr val="dk1"/>
              </a:solidFill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4572000" y="1024500"/>
            <a:ext cx="1491600" cy="1839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Hardwood Floor – Kitchen / Dining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Lifestyle framing + alternate blocking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Why this works: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Shows room depth and flow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Multiple camera angles available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Connects kitchen + living areas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Strong continuity for movement shots</a:t>
            </a:r>
            <a:endParaRPr sz="700">
              <a:solidFill>
                <a:schemeClr val="dk1"/>
              </a:solidFill>
            </a:endParaRPr>
          </a:p>
          <a:p>
            <a:pPr indent="-2476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</a:pPr>
            <a:r>
              <a:t/>
            </a:r>
            <a:endParaRPr b="1" sz="300">
              <a:solidFill>
                <a:schemeClr val="dk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3080475" y="2864200"/>
            <a:ext cx="1491600" cy="170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Hardwood Floor + Fireplace / Ceiling Fan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Primary Swiffer Duster demo zone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Why this works: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</a:t>
            </a:r>
            <a:r>
              <a:rPr lang="en" sz="600">
                <a:solidFill>
                  <a:schemeClr val="dk1"/>
                </a:solidFill>
              </a:rPr>
              <a:t>Mantle + shelves = vertical dust zones</a:t>
            </a:r>
            <a:br>
              <a:rPr lang="en" sz="600">
                <a:solidFill>
                  <a:schemeClr val="dk1"/>
                </a:solidFill>
              </a:rPr>
            </a:br>
            <a:r>
              <a:rPr lang="en" sz="600">
                <a:solidFill>
                  <a:schemeClr val="dk1"/>
                </a:solidFill>
              </a:rPr>
              <a:t>• Ceiling fan captures airborne particles</a:t>
            </a:r>
            <a:br>
              <a:rPr lang="en" sz="600">
                <a:solidFill>
                  <a:schemeClr val="dk1"/>
                </a:solidFill>
              </a:rPr>
            </a:br>
            <a:r>
              <a:rPr lang="en" sz="600">
                <a:solidFill>
                  <a:schemeClr val="dk1"/>
                </a:solidFill>
              </a:rPr>
              <a:t>• High-contrast flooring for dust pickup</a:t>
            </a:r>
            <a:br>
              <a:rPr lang="en" sz="600">
                <a:solidFill>
                  <a:schemeClr val="dk1"/>
                </a:solidFill>
              </a:rPr>
            </a:br>
            <a:r>
              <a:rPr lang="en" sz="600">
                <a:solidFill>
                  <a:schemeClr val="dk1"/>
                </a:solidFill>
              </a:rPr>
              <a:t>• Visually strong “hero” living room</a:t>
            </a:r>
            <a:endParaRPr sz="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300">
              <a:solidFill>
                <a:schemeClr val="dk1"/>
              </a:solidFill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4572000" y="2870875"/>
            <a:ext cx="1491600" cy="170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Hardwood Floor – Dining / Living Transition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Secondary dry demo + lifestyle zone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Why this works: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Clean sightlines through archway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Good depth for wide shots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Flexible furniture blocking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Natural light from multiple windows</a:t>
            </a:r>
            <a:endParaRPr b="1" sz="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/>
        </p:nvSpPr>
        <p:spPr>
          <a:xfrm>
            <a:off x="3117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Sweep &amp; Mop Deluxe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Ceramic kitchen tile supports strong wet demos and visible shine results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Power Mop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Light-colored tile enhances liquid pickup and streak-free finishes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Dry &amp; Heavy Duty Dry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Hardwood living and dining floors provide high contrast for debris removal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Duster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Ceiling fan, shelves, and fireplace create clear vertical dust zones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12765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Products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40071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Pros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67377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31245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Strong natural light in kitchen and main living spaces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Light tile and warm hardwood create excellent before/after contrast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Open connection between kitchen, dining, and living areas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Fireplace and built-ins add visual interest for lifestyle shots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Multiple usable demo zones in compact footprint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58863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Located on main road (Cleves Warsaw Rd) with potential traffic noise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Limited on-site parking compared to suburban locations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Smaller kitchen footprint may restrict crew movement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Exterior sound control may be needed during sync audio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May require off-site parking coordination for larger vehicles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7" title="Screenshot 2026-02-09 at 10.20.5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74764" y="288925"/>
            <a:ext cx="41944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7"/>
          <p:cNvSpPr/>
          <p:nvPr/>
        </p:nvSpPr>
        <p:spPr>
          <a:xfrm rot="4505101">
            <a:off x="3415934" y="2433434"/>
            <a:ext cx="336849" cy="23191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</a:t>
            </a:r>
            <a:endParaRPr/>
          </a:p>
        </p:txBody>
      </p:sp>
      <p:sp>
        <p:nvSpPr>
          <p:cNvPr id="199" name="Google Shape;199;p27"/>
          <p:cNvSpPr txBox="1"/>
          <p:nvPr/>
        </p:nvSpPr>
        <p:spPr>
          <a:xfrm rot="-419291">
            <a:off x="2875429" y="2030139"/>
            <a:ext cx="1417833" cy="2877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Crew Parking (Weather-Dependent)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200" name="Google Shape;200;p27"/>
          <p:cNvSpPr/>
          <p:nvPr/>
        </p:nvSpPr>
        <p:spPr>
          <a:xfrm rot="-3450789">
            <a:off x="4700055" y="3802741"/>
            <a:ext cx="336805" cy="23135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7"/>
          <p:cNvSpPr/>
          <p:nvPr/>
        </p:nvSpPr>
        <p:spPr>
          <a:xfrm rot="6958323">
            <a:off x="4898235" y="1386598"/>
            <a:ext cx="337038" cy="2315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7"/>
          <p:cNvSpPr/>
          <p:nvPr/>
        </p:nvSpPr>
        <p:spPr>
          <a:xfrm rot="-7618311">
            <a:off x="3942844" y="3802620"/>
            <a:ext cx="337201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7"/>
          <p:cNvSpPr txBox="1"/>
          <p:nvPr/>
        </p:nvSpPr>
        <p:spPr>
          <a:xfrm rot="-1401132">
            <a:off x="3889077" y="4032414"/>
            <a:ext cx="852208" cy="2918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Prop Truck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204" name="Google Shape;204;p27"/>
          <p:cNvSpPr txBox="1"/>
          <p:nvPr/>
        </p:nvSpPr>
        <p:spPr>
          <a:xfrm rot="1155165">
            <a:off x="4707838" y="3517124"/>
            <a:ext cx="717847" cy="2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Grip Van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205" name="Google Shape;205;p27"/>
          <p:cNvSpPr txBox="1"/>
          <p:nvPr/>
        </p:nvSpPr>
        <p:spPr>
          <a:xfrm rot="1245297">
            <a:off x="4917017" y="1000967"/>
            <a:ext cx="768684" cy="2990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Generator</a:t>
            </a:r>
            <a:endParaRPr b="1" sz="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INFO</a:t>
            </a:r>
            <a:endParaRPr/>
          </a:p>
        </p:txBody>
      </p:sp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Location 4 – Single-Family Home</a:t>
            </a:r>
            <a:br>
              <a:rPr b="1"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57 Marigold Ln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Amelia, OH 45102</a:t>
            </a:r>
            <a:br>
              <a:rPr b="1" lang="en" sz="1200">
                <a:solidFill>
                  <a:schemeClr val="dk1"/>
                </a:solidFill>
              </a:rPr>
            </a:br>
            <a:r>
              <a:rPr b="1" lang="en" sz="1200">
                <a:solidFill>
                  <a:schemeClr val="dk1"/>
                </a:solidFill>
              </a:rPr>
              <a:t>Approx. 40 minutes from NKU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212" name="Google Shape;212;p28" title="Screenshot 2026-02-09 at 10.28.54 PM.png"/>
          <p:cNvPicPr preferRelativeResize="0"/>
          <p:nvPr/>
        </p:nvPicPr>
        <p:blipFill rotWithShape="1">
          <a:blip r:embed="rId3">
            <a:alphaModFix/>
          </a:blip>
          <a:srcRect b="0" l="5100" r="5100" t="0"/>
          <a:stretch/>
        </p:blipFill>
        <p:spPr>
          <a:xfrm>
            <a:off x="3623072" y="445027"/>
            <a:ext cx="5399429" cy="35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PHOTOS</a:t>
            </a:r>
            <a:endParaRPr/>
          </a:p>
        </p:txBody>
      </p:sp>
      <p:sp>
        <p:nvSpPr>
          <p:cNvPr id="218" name="Google Shape;21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29" title="Screenshot 2026-02-09 at 10.31.13 PM.png"/>
          <p:cNvPicPr preferRelativeResize="0"/>
          <p:nvPr/>
        </p:nvPicPr>
        <p:blipFill rotWithShape="1">
          <a:blip r:embed="rId3">
            <a:alphaModFix/>
          </a:blip>
          <a:srcRect b="0" l="3453" r="3453" t="0"/>
          <a:stretch/>
        </p:blipFill>
        <p:spPr>
          <a:xfrm>
            <a:off x="6061250" y="1017725"/>
            <a:ext cx="2771062" cy="184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 title="Screenshot 2026-02-09 at 10.32.01 PM.png"/>
          <p:cNvPicPr preferRelativeResize="0"/>
          <p:nvPr/>
        </p:nvPicPr>
        <p:blipFill rotWithShape="1">
          <a:blip r:embed="rId4">
            <a:alphaModFix/>
          </a:blip>
          <a:srcRect b="0" l="2758" r="2758" t="0"/>
          <a:stretch/>
        </p:blipFill>
        <p:spPr>
          <a:xfrm>
            <a:off x="311700" y="2865926"/>
            <a:ext cx="2771103" cy="184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 title="Screenshot 2026-02-09 at 10.31.34 PM.png"/>
          <p:cNvPicPr preferRelativeResize="0"/>
          <p:nvPr/>
        </p:nvPicPr>
        <p:blipFill rotWithShape="1">
          <a:blip r:embed="rId5">
            <a:alphaModFix/>
          </a:blip>
          <a:srcRect b="0" l="2749" r="2749" t="0"/>
          <a:stretch/>
        </p:blipFill>
        <p:spPr>
          <a:xfrm>
            <a:off x="6061250" y="2864200"/>
            <a:ext cx="2771077" cy="184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 title="Screenshot 2026-02-09 at 10.30.43 PM.png"/>
          <p:cNvPicPr preferRelativeResize="0"/>
          <p:nvPr/>
        </p:nvPicPr>
        <p:blipFill rotWithShape="1">
          <a:blip r:embed="rId6">
            <a:alphaModFix/>
          </a:blip>
          <a:srcRect b="0" l="2308" r="2308" t="0"/>
          <a:stretch/>
        </p:blipFill>
        <p:spPr>
          <a:xfrm>
            <a:off x="311713" y="1019036"/>
            <a:ext cx="2771077" cy="184557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/>
          <p:nvPr/>
        </p:nvSpPr>
        <p:spPr>
          <a:xfrm>
            <a:off x="3080475" y="1024500"/>
            <a:ext cx="1491600" cy="1847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chemeClr val="dk1"/>
                </a:solidFill>
              </a:rPr>
              <a:t>Primary Dry Demo Zone</a:t>
            </a:r>
            <a:br>
              <a:rPr b="1" lang="en" sz="900">
                <a:solidFill>
                  <a:schemeClr val="dk1"/>
                </a:solidFill>
              </a:rPr>
            </a:br>
            <a:r>
              <a:rPr i="1" lang="en" sz="900">
                <a:solidFill>
                  <a:schemeClr val="dk1"/>
                </a:solidFill>
              </a:rPr>
              <a:t>(Dry &amp; Heavy Duty Dry)</a:t>
            </a:r>
            <a:endParaRPr i="1"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chemeClr val="dk1"/>
                </a:solidFill>
              </a:rPr>
              <a:t>Why this works:</a:t>
            </a:r>
            <a:br>
              <a:rPr b="1" lang="en" sz="900">
                <a:solidFill>
                  <a:schemeClr val="dk1"/>
                </a:solidFill>
              </a:rPr>
            </a:br>
            <a:r>
              <a:rPr lang="en" sz="900">
                <a:solidFill>
                  <a:schemeClr val="dk1"/>
                </a:solidFill>
              </a:rPr>
              <a:t>• Long straight runs for pickup passes</a:t>
            </a:r>
            <a:br>
              <a:rPr lang="en" sz="900">
                <a:solidFill>
                  <a:schemeClr val="dk1"/>
                </a:solidFill>
              </a:rPr>
            </a:br>
            <a:r>
              <a:rPr lang="en" sz="900">
                <a:solidFill>
                  <a:schemeClr val="dk1"/>
                </a:solidFill>
              </a:rPr>
              <a:t>• Bright overhead lighting</a:t>
            </a:r>
            <a:br>
              <a:rPr lang="en" sz="900">
                <a:solidFill>
                  <a:schemeClr val="dk1"/>
                </a:solidFill>
              </a:rPr>
            </a:br>
            <a:r>
              <a:rPr lang="en" sz="900">
                <a:solidFill>
                  <a:schemeClr val="dk1"/>
                </a:solidFill>
              </a:rPr>
              <a:t>• Open island = clean tracking lanes</a:t>
            </a:r>
            <a:br>
              <a:rPr lang="en" sz="900">
                <a:solidFill>
                  <a:schemeClr val="dk1"/>
                </a:solidFill>
              </a:rPr>
            </a:br>
            <a:r>
              <a:rPr lang="en" sz="900">
                <a:solidFill>
                  <a:schemeClr val="dk1"/>
                </a:solidFill>
              </a:rPr>
              <a:t>• Strong contrast for dust and crumbs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4572000" y="1024500"/>
            <a:ext cx="1491600" cy="1839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</a:rPr>
              <a:t>Lifestyle Framing + Alternate Blocking</a:t>
            </a:r>
            <a:br>
              <a:rPr b="1" lang="en" sz="700">
                <a:solidFill>
                  <a:schemeClr val="dk1"/>
                </a:solidFill>
              </a:rPr>
            </a:br>
            <a:r>
              <a:rPr i="1" lang="en" sz="700">
                <a:solidFill>
                  <a:schemeClr val="dk1"/>
                </a:solidFill>
              </a:rPr>
              <a:t>(Dry &amp; Heavy Duty Dry – Secondary)</a:t>
            </a:r>
            <a:endParaRPr i="1"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</a:rPr>
              <a:t>Why this works: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Wide angles and clean background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Ceiling fan supports Duster storytelling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Flexible camera placement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Simple before/after potential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400">
              <a:solidFill>
                <a:schemeClr val="dk1"/>
              </a:solidFill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3080475" y="2864200"/>
            <a:ext cx="1491600" cy="170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</a:rPr>
              <a:t>Primary Duster Demo Zone</a:t>
            </a:r>
            <a:br>
              <a:rPr b="1" lang="en" sz="800">
                <a:solidFill>
                  <a:schemeClr val="dk1"/>
                </a:solidFill>
              </a:rPr>
            </a:br>
            <a:r>
              <a:rPr i="1" lang="en" sz="800">
                <a:solidFill>
                  <a:schemeClr val="dk1"/>
                </a:solidFill>
              </a:rPr>
              <a:t>(Swiffer Duster)</a:t>
            </a:r>
            <a:endParaRPr i="1"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</a:rPr>
              <a:t>Why this works:</a:t>
            </a:r>
            <a:br>
              <a:rPr b="1"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Ceiling fan = clear vertical dust target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Neutral framing for close-ups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Controlled environment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Easy to minimally dress</a:t>
            </a:r>
            <a:endParaRPr sz="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400">
              <a:solidFill>
                <a:schemeClr val="dk1"/>
              </a:solidFill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4572000" y="2870875"/>
            <a:ext cx="1491600" cy="170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</a:rPr>
              <a:t>Secondary Dry + Lifestyle Zone</a:t>
            </a:r>
            <a:br>
              <a:rPr b="1" lang="en" sz="700">
                <a:solidFill>
                  <a:schemeClr val="dk1"/>
                </a:solidFill>
              </a:rPr>
            </a:br>
            <a:r>
              <a:rPr i="1" lang="en" sz="700">
                <a:solidFill>
                  <a:schemeClr val="dk1"/>
                </a:solidFill>
              </a:rPr>
              <a:t>(Dry &amp; Heavy Duty Dry / Sweep &amp; Mop Deluxe — Dry Use Only)</a:t>
            </a:r>
            <a:endParaRPr i="1"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</a:rPr>
              <a:t>Why this works: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Natural light from sliding doors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Depth through kitchen into dining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Multiple usable camera angles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Clean walk paths for repeatable takes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/>
          <p:nvPr/>
        </p:nvSpPr>
        <p:spPr>
          <a:xfrm>
            <a:off x="3117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Sweep &amp; Mop Deluxe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Laminate and vinyl floors support light dry passes and controlled cleaning paths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Power Mop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Limited use due to lack of confirmed tile surfaces; not recommended for primary wet demos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Dry &amp; Heavy Duty Dry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Laminate and vinyl flooring provide strong contrast for dust, crumbs, and pet hair pickup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Duster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Ceiling fans and elevated surfaces in bedroom and living areas provide clear vertical dust zones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12765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Products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40071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Pros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4" name="Google Shape;234;p30"/>
          <p:cNvSpPr txBox="1"/>
          <p:nvPr/>
        </p:nvSpPr>
        <p:spPr>
          <a:xfrm>
            <a:off x="67377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5" name="Google Shape;235;p30"/>
          <p:cNvSpPr txBox="1"/>
          <p:nvPr/>
        </p:nvSpPr>
        <p:spPr>
          <a:xfrm>
            <a:off x="31245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Open-concept layout allows smooth camera movement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Laminate/vinyl floors consistent throughout main living areas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Multiple ceiling fans support Duster storytelling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Strong natural light in kitchen and dining spaces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Clean, modern appearance fits target demographic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36" name="Google Shape;236;p30"/>
          <p:cNvSpPr txBox="1"/>
          <p:nvPr/>
        </p:nvSpPr>
        <p:spPr>
          <a:xfrm>
            <a:off x="58863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No confirmed ceramic or porcelain tile for wet demos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Limited suitability for Power Mop hero shots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Wet product demonstrations may need to be staged minimally or omitted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Fewer dedicated bathroom demo zones compared to other locations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Primarily functions as a dry/duster-focused option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1" title="Screenshot 2026-02-09 at 10.46.4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575" y="902807"/>
            <a:ext cx="5363702" cy="309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 title="Screenshot 2026-02-09 at 10.46.3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322" y="1082900"/>
            <a:ext cx="3396701" cy="273808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/>
          <p:nvPr/>
        </p:nvSpPr>
        <p:spPr>
          <a:xfrm rot="2700000">
            <a:off x="5801680" y="2455712"/>
            <a:ext cx="336866" cy="23207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</a:t>
            </a:r>
            <a:endParaRPr/>
          </a:p>
        </p:txBody>
      </p:sp>
      <p:sp>
        <p:nvSpPr>
          <p:cNvPr id="244" name="Google Shape;244;p31"/>
          <p:cNvSpPr txBox="1"/>
          <p:nvPr/>
        </p:nvSpPr>
        <p:spPr>
          <a:xfrm rot="-2065791">
            <a:off x="5119424" y="2109629"/>
            <a:ext cx="1417765" cy="2876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Crew Parking Side of Street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245" name="Google Shape;245;p31"/>
          <p:cNvSpPr/>
          <p:nvPr/>
        </p:nvSpPr>
        <p:spPr>
          <a:xfrm rot="9560183">
            <a:off x="2089133" y="2531412"/>
            <a:ext cx="336658" cy="23135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1"/>
          <p:cNvSpPr/>
          <p:nvPr/>
        </p:nvSpPr>
        <p:spPr>
          <a:xfrm rot="6958323">
            <a:off x="1266010" y="1415998"/>
            <a:ext cx="337038" cy="2315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1"/>
          <p:cNvSpPr/>
          <p:nvPr/>
        </p:nvSpPr>
        <p:spPr>
          <a:xfrm rot="-7618311">
            <a:off x="1758944" y="2953370"/>
            <a:ext cx="337201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1"/>
          <p:cNvSpPr txBox="1"/>
          <p:nvPr/>
        </p:nvSpPr>
        <p:spPr>
          <a:xfrm rot="-1401132">
            <a:off x="1706477" y="3165889"/>
            <a:ext cx="852208" cy="2918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Prop Truck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249" name="Google Shape;249;p31"/>
          <p:cNvSpPr txBox="1"/>
          <p:nvPr/>
        </p:nvSpPr>
        <p:spPr>
          <a:xfrm rot="2700000">
            <a:off x="2234882" y="2308105"/>
            <a:ext cx="717855" cy="2876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Grip Van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250" name="Google Shape;250;p31"/>
          <p:cNvSpPr txBox="1"/>
          <p:nvPr/>
        </p:nvSpPr>
        <p:spPr>
          <a:xfrm rot="1245297">
            <a:off x="1225717" y="1071142"/>
            <a:ext cx="768684" cy="2990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Generator</a:t>
            </a:r>
            <a:endParaRPr b="1" sz="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Overview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Real, lived-in residential environments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Clear, visually satisfying cleaning demonstrations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Kitchens and bathrooms prioritized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products must work across two final locations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Sync sound considered for all interiors</a:t>
            </a:r>
            <a:endParaRPr/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INFO</a:t>
            </a:r>
            <a:endParaRPr/>
          </a:p>
        </p:txBody>
      </p:sp>
      <p:sp>
        <p:nvSpPr>
          <p:cNvPr id="256" name="Google Shape;256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Location 5 – Single-Family Home</a:t>
            </a:r>
            <a:br>
              <a:rPr b="1" lang="en" sz="12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30 Burdsall Ave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Fort Mitchell, KY 41017</a:t>
            </a:r>
            <a:br>
              <a:rPr b="1" lang="en" sz="1200">
                <a:solidFill>
                  <a:schemeClr val="dk1"/>
                </a:solidFill>
              </a:rPr>
            </a:br>
            <a:r>
              <a:rPr b="1" lang="en" sz="1200">
                <a:solidFill>
                  <a:schemeClr val="dk1"/>
                </a:solidFill>
              </a:rPr>
              <a:t>Approx. 15 minutes from NKU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257" name="Google Shape;257;p32" title="Screenshot 2026-02-09 at 11.02.23 PM.png"/>
          <p:cNvPicPr preferRelativeResize="0"/>
          <p:nvPr/>
        </p:nvPicPr>
        <p:blipFill rotWithShape="1">
          <a:blip r:embed="rId3">
            <a:alphaModFix/>
          </a:blip>
          <a:srcRect b="0" l="2579" r="2570" t="0"/>
          <a:stretch/>
        </p:blipFill>
        <p:spPr>
          <a:xfrm>
            <a:off x="3623072" y="445027"/>
            <a:ext cx="5399429" cy="359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PHOTOS</a:t>
            </a:r>
            <a:endParaRPr/>
          </a:p>
        </p:txBody>
      </p:sp>
      <p:sp>
        <p:nvSpPr>
          <p:cNvPr id="263" name="Google Shape;26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33" title="Screenshot 2026-02-09 at 11.05.20 PM.png"/>
          <p:cNvPicPr preferRelativeResize="0"/>
          <p:nvPr/>
        </p:nvPicPr>
        <p:blipFill rotWithShape="1">
          <a:blip r:embed="rId3">
            <a:alphaModFix/>
          </a:blip>
          <a:srcRect b="0" l="2758" r="2758" t="0"/>
          <a:stretch/>
        </p:blipFill>
        <p:spPr>
          <a:xfrm>
            <a:off x="6061250" y="1017725"/>
            <a:ext cx="2771062" cy="184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 title="Screenshot 2026-02-09 at 11.02.40 PM.png"/>
          <p:cNvPicPr preferRelativeResize="0"/>
          <p:nvPr/>
        </p:nvPicPr>
        <p:blipFill rotWithShape="1">
          <a:blip r:embed="rId4">
            <a:alphaModFix/>
          </a:blip>
          <a:srcRect b="0" l="2207" r="2207" t="0"/>
          <a:stretch/>
        </p:blipFill>
        <p:spPr>
          <a:xfrm>
            <a:off x="311700" y="2865926"/>
            <a:ext cx="2771103" cy="184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 title="Screenshot 2026-02-09 at 11.04.35 PM.png"/>
          <p:cNvPicPr preferRelativeResize="0"/>
          <p:nvPr/>
        </p:nvPicPr>
        <p:blipFill rotWithShape="1">
          <a:blip r:embed="rId5">
            <a:alphaModFix/>
          </a:blip>
          <a:srcRect b="0" l="2714" r="2714" t="0"/>
          <a:stretch/>
        </p:blipFill>
        <p:spPr>
          <a:xfrm>
            <a:off x="6061250" y="2864200"/>
            <a:ext cx="2771077" cy="184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 title="Screenshot 2026-02-09 at 11.03.06 PM.png"/>
          <p:cNvPicPr preferRelativeResize="0"/>
          <p:nvPr/>
        </p:nvPicPr>
        <p:blipFill rotWithShape="1">
          <a:blip r:embed="rId6">
            <a:alphaModFix/>
          </a:blip>
          <a:srcRect b="0" l="2417" r="2417" t="0"/>
          <a:stretch/>
        </p:blipFill>
        <p:spPr>
          <a:xfrm>
            <a:off x="311713" y="1019036"/>
            <a:ext cx="2771077" cy="184557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/>
        </p:nvSpPr>
        <p:spPr>
          <a:xfrm>
            <a:off x="3080475" y="1024500"/>
            <a:ext cx="1491600" cy="1847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</a:rPr>
              <a:t>Ceramic Tile – Kitchen</a:t>
            </a:r>
            <a:endParaRPr b="1"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500">
                <a:solidFill>
                  <a:schemeClr val="dk1"/>
                </a:solidFill>
              </a:rPr>
              <a:t>Primary wet demo zone</a:t>
            </a:r>
            <a:br>
              <a:rPr i="1" lang="en" sz="500">
                <a:solidFill>
                  <a:schemeClr val="dk1"/>
                </a:solidFill>
              </a:rPr>
            </a:br>
            <a:r>
              <a:rPr i="1" lang="en" sz="500">
                <a:solidFill>
                  <a:schemeClr val="dk1"/>
                </a:solidFill>
              </a:rPr>
              <a:t>(Swiffer Power Mop / Swiffer Sweep &amp; Mop Deluxe)</a:t>
            </a:r>
            <a:endParaRPr i="1" sz="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00">
                <a:solidFill>
                  <a:schemeClr val="dk1"/>
                </a:solidFill>
              </a:rPr>
              <a:t>Why this works:</a:t>
            </a:r>
            <a:endParaRPr b="1" sz="500">
              <a:solidFill>
                <a:schemeClr val="dk1"/>
              </a:solidFill>
            </a:endParaRPr>
          </a:p>
          <a:p>
            <a:pPr indent="-2603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</a:pPr>
            <a:r>
              <a:rPr lang="en" sz="500">
                <a:solidFill>
                  <a:schemeClr val="dk1"/>
                </a:solidFill>
              </a:rPr>
              <a:t>Long ceramic tile runs for uninterrupted wet passes</a:t>
            </a:r>
            <a:endParaRPr sz="500">
              <a:solidFill>
                <a:schemeClr val="dk1"/>
              </a:solidFill>
            </a:endParaRPr>
          </a:p>
          <a:p>
            <a:pPr indent="-260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</a:pPr>
            <a:r>
              <a:rPr lang="en" sz="500">
                <a:solidFill>
                  <a:schemeClr val="dk1"/>
                </a:solidFill>
              </a:rPr>
              <a:t>Clean grout lines enhance residue and shine visibility</a:t>
            </a:r>
            <a:endParaRPr sz="500">
              <a:solidFill>
                <a:schemeClr val="dk1"/>
              </a:solidFill>
            </a:endParaRPr>
          </a:p>
          <a:p>
            <a:pPr indent="-260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</a:pPr>
            <a:r>
              <a:rPr lang="en" sz="500">
                <a:solidFill>
                  <a:schemeClr val="dk1"/>
                </a:solidFill>
              </a:rPr>
              <a:t>Adequate clearance for tracking and follow shots</a:t>
            </a:r>
            <a:endParaRPr sz="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 sz="100">
              <a:solidFill>
                <a:schemeClr val="dk1"/>
              </a:solidFill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4572000" y="1024500"/>
            <a:ext cx="1491600" cy="1839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Ceramic Tile – Kitchen / Dining</a:t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600">
                <a:solidFill>
                  <a:schemeClr val="dk1"/>
                </a:solidFill>
              </a:rPr>
              <a:t>Secondary wet demo + lifestyle framing                                              </a:t>
            </a:r>
            <a:r>
              <a:rPr b="1" lang="en" sz="600">
                <a:solidFill>
                  <a:schemeClr val="dk1"/>
                </a:solidFill>
              </a:rPr>
              <a:t>Why this works:</a:t>
            </a:r>
            <a:endParaRPr b="1" sz="600">
              <a:solidFill>
                <a:schemeClr val="dk1"/>
              </a:solidFill>
            </a:endParaRPr>
          </a:p>
          <a:p>
            <a:pPr indent="-2667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</a:pPr>
            <a:r>
              <a:rPr lang="en" sz="600">
                <a:solidFill>
                  <a:schemeClr val="dk1"/>
                </a:solidFill>
              </a:rPr>
              <a:t>Natural light from window improves visibility</a:t>
            </a:r>
            <a:endParaRPr sz="600">
              <a:solidFill>
                <a:schemeClr val="dk1"/>
              </a:solidFill>
            </a:endParaRPr>
          </a:p>
          <a:p>
            <a:pPr indent="-266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</a:pPr>
            <a:r>
              <a:rPr lang="en" sz="600">
                <a:solidFill>
                  <a:schemeClr val="dk1"/>
                </a:solidFill>
              </a:rPr>
              <a:t>Shows depth between prep and dining areas</a:t>
            </a:r>
            <a:endParaRPr sz="600">
              <a:solidFill>
                <a:schemeClr val="dk1"/>
              </a:solidFill>
            </a:endParaRPr>
          </a:p>
          <a:p>
            <a:pPr indent="-266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</a:pPr>
            <a:r>
              <a:rPr lang="en" sz="600">
                <a:solidFill>
                  <a:schemeClr val="dk1"/>
                </a:solidFill>
              </a:rPr>
              <a:t>Allows director flexibility for alternate blocking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3080475" y="2864200"/>
            <a:ext cx="1491600" cy="170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Hardwood Floor – Living Room</a:t>
            </a:r>
            <a:endParaRPr b="1"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500">
                <a:solidFill>
                  <a:schemeClr val="dk1"/>
                </a:solidFill>
              </a:rPr>
              <a:t>Dry &amp; Heavy Duty Dry demo zone</a:t>
            </a:r>
            <a:endParaRPr i="1" sz="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chemeClr val="dk1"/>
                </a:solidFill>
              </a:rPr>
              <a:t>Why this works:</a:t>
            </a:r>
            <a:endParaRPr b="1" sz="500">
              <a:solidFill>
                <a:schemeClr val="dk1"/>
              </a:solidFill>
            </a:endParaRPr>
          </a:p>
          <a:p>
            <a:pPr indent="-2603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</a:pPr>
            <a:r>
              <a:rPr lang="en" sz="500">
                <a:solidFill>
                  <a:schemeClr val="dk1"/>
                </a:solidFill>
              </a:rPr>
              <a:t>Continuous hardwood floor supports long dry passes</a:t>
            </a:r>
            <a:endParaRPr sz="500">
              <a:solidFill>
                <a:schemeClr val="dk1"/>
              </a:solidFill>
            </a:endParaRPr>
          </a:p>
          <a:p>
            <a:pPr indent="-260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</a:pPr>
            <a:r>
              <a:rPr lang="en" sz="500">
                <a:solidFill>
                  <a:schemeClr val="dk1"/>
                </a:solidFill>
              </a:rPr>
              <a:t>Strong contrast between floor and area rug for debris pickup</a:t>
            </a:r>
            <a:endParaRPr sz="500">
              <a:solidFill>
                <a:schemeClr val="dk1"/>
              </a:solidFill>
            </a:endParaRPr>
          </a:p>
          <a:p>
            <a:pPr indent="-260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</a:pPr>
            <a:r>
              <a:rPr lang="en" sz="500">
                <a:solidFill>
                  <a:schemeClr val="dk1"/>
                </a:solidFill>
              </a:rPr>
              <a:t>Clear before/after storytelling potential</a:t>
            </a:r>
            <a:endParaRPr sz="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">
              <a:solidFill>
                <a:schemeClr val="dk1"/>
              </a:solidFill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4572000" y="2870875"/>
            <a:ext cx="1491600" cy="170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</a:rPr>
              <a:t>Living Room – Fireplace (Separate Angle)</a:t>
            </a:r>
            <a:endParaRPr b="1"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500">
                <a:solidFill>
                  <a:schemeClr val="dk1"/>
                </a:solidFill>
              </a:rPr>
              <a:t>Primary Swiffer Duster demo zone</a:t>
            </a:r>
            <a:endParaRPr i="1" sz="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00">
                <a:solidFill>
                  <a:schemeClr val="dk1"/>
                </a:solidFill>
              </a:rPr>
              <a:t>Why this works:</a:t>
            </a:r>
            <a:endParaRPr b="1" sz="500">
              <a:solidFill>
                <a:schemeClr val="dk1"/>
              </a:solidFill>
            </a:endParaRPr>
          </a:p>
          <a:p>
            <a:pPr indent="-2603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</a:pPr>
            <a:r>
              <a:rPr lang="en" sz="500">
                <a:solidFill>
                  <a:schemeClr val="dk1"/>
                </a:solidFill>
              </a:rPr>
              <a:t>Fireplace mantle offers a realistic horizontal dust surface</a:t>
            </a:r>
            <a:endParaRPr sz="500">
              <a:solidFill>
                <a:schemeClr val="dk1"/>
              </a:solidFill>
            </a:endParaRPr>
          </a:p>
          <a:p>
            <a:pPr indent="-260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</a:pPr>
            <a:r>
              <a:rPr lang="en" sz="500">
                <a:solidFill>
                  <a:schemeClr val="dk1"/>
                </a:solidFill>
              </a:rPr>
              <a:t>Multiple ledges and trim details for close-up Duster passes</a:t>
            </a:r>
            <a:endParaRPr sz="500">
              <a:solidFill>
                <a:schemeClr val="dk1"/>
              </a:solidFill>
            </a:endParaRPr>
          </a:p>
          <a:p>
            <a:pPr indent="-260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</a:pPr>
            <a:r>
              <a:rPr lang="en" sz="500">
                <a:solidFill>
                  <a:schemeClr val="dk1"/>
                </a:solidFill>
              </a:rPr>
              <a:t>Wide room depth supports lifestyle framing and coverage</a:t>
            </a:r>
            <a:endParaRPr sz="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/>
          <p:nvPr/>
        </p:nvSpPr>
        <p:spPr>
          <a:xfrm>
            <a:off x="3117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Sweep &amp; Mop Deluxe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Ceramic kitchen tile provides long, continuous paths for controlled wet-and-dry cleaning demonstrations.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Power Mop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Tile flooring supports strong wet-cleaning, shine, and residue-removal shots.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Dry &amp; Heavy Duty Dry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Hardwood living room floors offer high contrast for visible dust and debris pickup.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Duster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Fireplace mantle, shelving, ceiling fan, and window trim create clear vertical and elevated dust zones.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12765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Products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8" name="Google Shape;278;p34"/>
          <p:cNvSpPr txBox="1"/>
          <p:nvPr/>
        </p:nvSpPr>
        <p:spPr>
          <a:xfrm>
            <a:off x="40071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Pros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9" name="Google Shape;279;p34"/>
          <p:cNvSpPr txBox="1"/>
          <p:nvPr/>
        </p:nvSpPr>
        <p:spPr>
          <a:xfrm>
            <a:off x="67377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0" name="Google Shape;280;p34"/>
          <p:cNvSpPr txBox="1"/>
          <p:nvPr/>
        </p:nvSpPr>
        <p:spPr>
          <a:xfrm>
            <a:off x="31245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Strong ceramic tile surfaces ideal for wet demos</a:t>
            </a:r>
            <a:br>
              <a:rPr b="1"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Kitchen layout supports consistent Power Mop and Sweep &amp; Mop Deluxe coverage.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Continuous hardwood flooring in living spaces</a:t>
            </a:r>
            <a:br>
              <a:rPr b="1"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Allows long tracking shots for Dry and Heavy Duty Dry content.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Multiple vertical dust targets</a:t>
            </a:r>
            <a:br>
              <a:rPr b="1"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Ceiling fan, mantle, trim, and shelving support realistic Duster demonstrations.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Good natural light in primary rooms</a:t>
            </a:r>
            <a:br>
              <a:rPr b="1"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Windows in kitchen and living room enhance debris and shine visibility.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Compact, controllable interior layout</a:t>
            </a:r>
            <a:br>
              <a:rPr b="1"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Helps maintain clean sightlines and efficient camera blocking.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81" name="Google Shape;281;p34"/>
          <p:cNvSpPr txBox="1"/>
          <p:nvPr/>
        </p:nvSpPr>
        <p:spPr>
          <a:xfrm>
            <a:off x="58863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Limited parking due to short driveway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Only accommodates a small number of vehicles on-site.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Reliance on residential street parking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Crew and production vehicles will need to park along a narrow neighborhood street.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Potential for neighborhood noise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Residential setting may include traffic, lawn equipment, or nearby activity.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Tighter interior spaces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Kitchen and hallways may limit large camera or lighting setups.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35" title="Screenshot 2026-02-09 at 11.19.53 PM.png"/>
          <p:cNvPicPr preferRelativeResize="0"/>
          <p:nvPr/>
        </p:nvPicPr>
        <p:blipFill rotWithShape="1">
          <a:blip r:embed="rId3">
            <a:alphaModFix/>
          </a:blip>
          <a:srcRect b="8793" l="0" r="0" t="8793"/>
          <a:stretch/>
        </p:blipFill>
        <p:spPr>
          <a:xfrm>
            <a:off x="459402" y="1214036"/>
            <a:ext cx="8225198" cy="329327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5"/>
          <p:cNvSpPr/>
          <p:nvPr/>
        </p:nvSpPr>
        <p:spPr>
          <a:xfrm rot="-2697837">
            <a:off x="4889586" y="2744684"/>
            <a:ext cx="337078" cy="23207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</a:t>
            </a:r>
            <a:endParaRPr/>
          </a:p>
        </p:txBody>
      </p:sp>
      <p:sp>
        <p:nvSpPr>
          <p:cNvPr id="290" name="Google Shape;290;p35"/>
          <p:cNvSpPr txBox="1"/>
          <p:nvPr/>
        </p:nvSpPr>
        <p:spPr>
          <a:xfrm rot="2337198">
            <a:off x="4051058" y="2985374"/>
            <a:ext cx="1417717" cy="2875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Crew Parking(Curb)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291" name="Google Shape;291;p35"/>
          <p:cNvSpPr/>
          <p:nvPr/>
        </p:nvSpPr>
        <p:spPr>
          <a:xfrm rot="-3450789">
            <a:off x="1590755" y="2629666"/>
            <a:ext cx="336805" cy="23135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5"/>
          <p:cNvSpPr/>
          <p:nvPr/>
        </p:nvSpPr>
        <p:spPr>
          <a:xfrm rot="-6521582">
            <a:off x="1146705" y="2028966"/>
            <a:ext cx="336976" cy="23148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5"/>
          <p:cNvSpPr/>
          <p:nvPr/>
        </p:nvSpPr>
        <p:spPr>
          <a:xfrm rot="-7618311">
            <a:off x="3372869" y="3711220"/>
            <a:ext cx="337201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5"/>
          <p:cNvSpPr txBox="1"/>
          <p:nvPr/>
        </p:nvSpPr>
        <p:spPr>
          <a:xfrm rot="-1401132">
            <a:off x="3465252" y="3951814"/>
            <a:ext cx="852208" cy="2918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Prop Truck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295" name="Google Shape;295;p35"/>
          <p:cNvSpPr txBox="1"/>
          <p:nvPr/>
        </p:nvSpPr>
        <p:spPr>
          <a:xfrm rot="1155165">
            <a:off x="1178888" y="2924274"/>
            <a:ext cx="717847" cy="2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Grip Van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296" name="Google Shape;296;p35"/>
          <p:cNvSpPr txBox="1"/>
          <p:nvPr/>
        </p:nvSpPr>
        <p:spPr>
          <a:xfrm rot="-598846">
            <a:off x="988236" y="2334181"/>
            <a:ext cx="768531" cy="2990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Generator</a:t>
            </a:r>
            <a:endParaRPr b="1" sz="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36" title="ChatGPT Image Feb 9, 2026 at 11_35_35 PM.png"/>
          <p:cNvPicPr preferRelativeResize="0"/>
          <p:nvPr/>
        </p:nvPicPr>
        <p:blipFill rotWithShape="1">
          <a:blip r:embed="rId3">
            <a:alphaModFix/>
          </a:blip>
          <a:srcRect b="6607" l="0" r="2028" t="3366"/>
          <a:stretch/>
        </p:blipFill>
        <p:spPr>
          <a:xfrm>
            <a:off x="0" y="-343850"/>
            <a:ext cx="9144000" cy="54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Notes</a:t>
            </a:r>
            <a:endParaRPr/>
          </a:p>
        </p:txBody>
      </p:sp>
      <p:sp>
        <p:nvSpPr>
          <p:cNvPr id="309" name="Google Shape;309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</a:t>
            </a:r>
            <a:r>
              <a:rPr b="1" lang="en" sz="1100">
                <a:solidFill>
                  <a:schemeClr val="dk1"/>
                </a:solidFill>
              </a:rPr>
              <a:t>All selected locations were evaluated specifically for Swiffer product compatibility, focusing on visible contrast, realistic residential environments, and camera-friendly layouts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Each location offers at least one primary demo zone and one secondary or backup option to reduce risk during production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Natural light was prioritized across all interiors to minimize lighting needs and maintain a bright, authentic look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Parking and access were assessed at every site, with clear plans for crew, grip, and prop vehicles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Residential noise and neighborhood activity were considered, with notes identified where coordination or flexibility may be required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Locations are geographically sequenced to minimize total drive time and allow for an efficient single-day scouting route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All locations remain viable at the time of scouting, with backup options identified where availability or constraints exist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Overall Assessment: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This set of locations provides strong visual variety, realistic home environments, and flexible demo opportunities while maintaining an efficient scouting schedule and manageable logistical footprint.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Scouting Overview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Five locations scouted for director and producer review</a:t>
            </a:r>
            <a:endParaRPr/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Two final locations to be selected</a:t>
            </a:r>
            <a:endParaRPr/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One-day location scout</a:t>
            </a:r>
            <a:endParaRPr/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Southwest Ohio &amp; Northern Kentucky region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INFO</a:t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Location 1 – Single-Family Home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31 Broadview Pl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Fort Thomas, KY 41075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Approx. 15 minutes from NKU</a:t>
            </a:r>
            <a:endParaRPr sz="2300"/>
          </a:p>
        </p:txBody>
      </p:sp>
      <p:pic>
        <p:nvPicPr>
          <p:cNvPr id="74" name="Google Shape;74;p16" title="exterio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3072" y="445027"/>
            <a:ext cx="5399428" cy="359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PHOTOS</a:t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7" title="kitche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250" y="1017725"/>
            <a:ext cx="2771063" cy="18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 title="living room 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865926"/>
            <a:ext cx="2771101" cy="18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 title="living room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1250" y="2864200"/>
            <a:ext cx="2771075" cy="184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 title="kitchen 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13" y="1019036"/>
            <a:ext cx="2771075" cy="184557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3080475" y="1024500"/>
            <a:ext cx="1491600" cy="1847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</a:rPr>
              <a:t>Ceramic Tile – Kitchen</a:t>
            </a:r>
            <a:br>
              <a:rPr b="1" lang="en" sz="800">
                <a:solidFill>
                  <a:schemeClr val="dk1"/>
                </a:solidFill>
              </a:rPr>
            </a:br>
            <a:r>
              <a:rPr i="1" lang="en" sz="800">
                <a:solidFill>
                  <a:schemeClr val="dk1"/>
                </a:solidFill>
              </a:rPr>
              <a:t>Primary wet demo zone (Power Mop / Sweep &amp; Mop Deluxe)</a:t>
            </a:r>
            <a:endParaRPr i="1"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Why this works: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Long tile runs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Clean grout lines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Plenty of clearance for tracking shots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4572000" y="1024500"/>
            <a:ext cx="1491600" cy="1839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</a:rPr>
              <a:t>Ceramic Tile – Kitchen / Dining</a:t>
            </a:r>
            <a:br>
              <a:rPr b="1" lang="en" sz="800">
                <a:solidFill>
                  <a:schemeClr val="dk1"/>
                </a:solidFill>
              </a:rPr>
            </a:br>
            <a:r>
              <a:rPr i="1" lang="en" sz="800">
                <a:solidFill>
                  <a:schemeClr val="dk1"/>
                </a:solidFill>
              </a:rPr>
              <a:t>Secondary wet demo + lifestyle framing</a:t>
            </a:r>
            <a:endParaRPr i="1"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Why this works: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Shows depth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Natural light from window</a:t>
            </a:r>
            <a:endParaRPr sz="8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</a:rPr>
              <a:t>Lets director see alternate blocking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3080475" y="2864200"/>
            <a:ext cx="1491600" cy="170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</a:rPr>
              <a:t>Hardwood Floor – Living Room</a:t>
            </a:r>
            <a:br>
              <a:rPr b="1" lang="en" sz="700">
                <a:solidFill>
                  <a:schemeClr val="dk1"/>
                </a:solidFill>
              </a:rPr>
            </a:br>
            <a:r>
              <a:rPr i="1" lang="en" sz="700">
                <a:solidFill>
                  <a:schemeClr val="dk1"/>
                </a:solidFill>
              </a:rPr>
              <a:t>Dry &amp; Heavy Duty Dry demos</a:t>
            </a:r>
            <a:endParaRPr i="1"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</a:rPr>
              <a:t>Why this works:</a:t>
            </a: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en" sz="700">
                <a:solidFill>
                  <a:schemeClr val="dk1"/>
                </a:solidFill>
              </a:rPr>
              <a:t>Continuous hardwood</a:t>
            </a: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en" sz="700">
                <a:solidFill>
                  <a:schemeClr val="dk1"/>
                </a:solidFill>
              </a:rPr>
              <a:t>Clear contrast against rug</a:t>
            </a: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en" sz="700">
                <a:solidFill>
                  <a:schemeClr val="dk1"/>
                </a:solidFill>
              </a:rPr>
              <a:t>Excellent before/after potential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4572000" y="2870875"/>
            <a:ext cx="1491600" cy="170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">
                <a:solidFill>
                  <a:schemeClr val="dk1"/>
                </a:solidFill>
              </a:rPr>
              <a:t>Hardwood Floor + Ceiling Fan + TV Above Fireplace</a:t>
            </a:r>
            <a:br>
              <a:rPr b="1" lang="en" sz="700">
                <a:solidFill>
                  <a:schemeClr val="dk1"/>
                </a:solidFill>
              </a:rPr>
            </a:br>
            <a:r>
              <a:rPr i="1" lang="en" sz="700">
                <a:solidFill>
                  <a:schemeClr val="dk1"/>
                </a:solidFill>
              </a:rPr>
              <a:t>Primary Swiffer Duster demo zone</a:t>
            </a:r>
            <a:endParaRPr i="1"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</a:rPr>
              <a:t>Why this works:</a:t>
            </a: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en" sz="700">
                <a:solidFill>
                  <a:schemeClr val="dk1"/>
                </a:solidFill>
              </a:rPr>
              <a:t>Ceiling fan = vertical dust</a:t>
            </a: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en" sz="700">
                <a:solidFill>
                  <a:schemeClr val="dk1"/>
                </a:solidFill>
              </a:rPr>
              <a:t>High-mounted TV = premium Duster shot</a:t>
            </a: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en" sz="700">
                <a:solidFill>
                  <a:schemeClr val="dk1"/>
                </a:solidFill>
              </a:rPr>
              <a:t>Fireplace mantle adds realism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/>
        </p:nvSpPr>
        <p:spPr>
          <a:xfrm>
            <a:off x="3117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Sweep &amp; Mop Deluxe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Hardwood living areas provide long, uninterrupted cleaning paths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Power Mop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Ceramic kitchen tile allows for strong wet demo and shine shots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Dry &amp; Heavy Duty Dry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Hardwood floors offer high contrast for dust and debris pickup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Swiffer Duster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Ceiling fans, high cabinets, and TV above fireplace provide clear vertical dust zones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12765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Products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40071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Pros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6737700" y="961350"/>
            <a:ext cx="11298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31245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Excellent natural light throughout primary living spaces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Long ceramic tile runs ideal for wet demonstrations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Multiple strong vertical dust zones for Duster content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Ample on-property parking for crew and vehicles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5886300" y="1542325"/>
            <a:ext cx="28950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Residential neighborhood with potential for intermittent exterior noise (lawn equipment, traffic, neighbors)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May require coordination with neighbors for quiet during sync sound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Exterior activity subject to weather and seasonal conditions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9" title="Screenshot 2026-02-09 at 9.27.16 PM.png"/>
          <p:cNvPicPr preferRelativeResize="0"/>
          <p:nvPr/>
        </p:nvPicPr>
        <p:blipFill rotWithShape="1">
          <a:blip r:embed="rId3">
            <a:alphaModFix/>
          </a:blip>
          <a:srcRect b="4545" l="0" r="0" t="4545"/>
          <a:stretch/>
        </p:blipFill>
        <p:spPr>
          <a:xfrm>
            <a:off x="459402" y="1214036"/>
            <a:ext cx="8225198" cy="329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/>
          <p:nvPr/>
        </p:nvSpPr>
        <p:spPr>
          <a:xfrm rot="6958323">
            <a:off x="6869585" y="1796398"/>
            <a:ext cx="337038" cy="2315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 txBox="1"/>
          <p:nvPr/>
        </p:nvSpPr>
        <p:spPr>
          <a:xfrm>
            <a:off x="6497775" y="1422300"/>
            <a:ext cx="14175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Crew Parking(Curb)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108" name="Google Shape;108;p19"/>
          <p:cNvSpPr/>
          <p:nvPr/>
        </p:nvSpPr>
        <p:spPr>
          <a:xfrm rot="5176448">
            <a:off x="3155596" y="2390871"/>
            <a:ext cx="337012" cy="23148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/>
          <p:nvPr/>
        </p:nvSpPr>
        <p:spPr>
          <a:xfrm rot="6958323">
            <a:off x="1448460" y="3841423"/>
            <a:ext cx="337038" cy="2315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/>
          <p:nvPr/>
        </p:nvSpPr>
        <p:spPr>
          <a:xfrm rot="-7618311">
            <a:off x="4744394" y="2251645"/>
            <a:ext cx="337201" cy="23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 rot="-914670">
            <a:off x="4742452" y="2505628"/>
            <a:ext cx="852290" cy="2919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Prop Truck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2965150" y="2000775"/>
            <a:ext cx="7179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Grip Van</a:t>
            </a:r>
            <a:endParaRPr b="1" sz="900">
              <a:solidFill>
                <a:srgbClr val="FF0000"/>
              </a:solidFill>
            </a:endParaRPr>
          </a:p>
        </p:txBody>
      </p:sp>
      <p:sp>
        <p:nvSpPr>
          <p:cNvPr id="113" name="Google Shape;113;p19"/>
          <p:cNvSpPr txBox="1"/>
          <p:nvPr/>
        </p:nvSpPr>
        <p:spPr>
          <a:xfrm rot="1245297">
            <a:off x="1430267" y="3428867"/>
            <a:ext cx="768684" cy="2990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Generator</a:t>
            </a:r>
            <a:endParaRPr b="1" sz="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INFO</a:t>
            </a:r>
            <a:endParaRPr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Location 2 – Single-Family Home</a:t>
            </a:r>
            <a:br>
              <a:rPr b="1"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6468 Graham Ct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Burlington, KY 41005</a:t>
            </a:r>
            <a:br>
              <a:rPr b="1" lang="en" sz="1200">
                <a:solidFill>
                  <a:schemeClr val="dk1"/>
                </a:solidFill>
              </a:rPr>
            </a:br>
            <a:r>
              <a:rPr b="1" lang="en" sz="1200">
                <a:solidFill>
                  <a:schemeClr val="dk1"/>
                </a:solidFill>
              </a:rPr>
              <a:t>Approx. 25 minutes from NKU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120" name="Google Shape;120;p20" title="Screenshot 2026-02-09 at 9.51.44 PM.png"/>
          <p:cNvPicPr preferRelativeResize="0"/>
          <p:nvPr/>
        </p:nvPicPr>
        <p:blipFill rotWithShape="1">
          <a:blip r:embed="rId3">
            <a:alphaModFix/>
          </a:blip>
          <a:srcRect b="0" l="1399" r="1409" t="0"/>
          <a:stretch/>
        </p:blipFill>
        <p:spPr>
          <a:xfrm>
            <a:off x="3623072" y="445027"/>
            <a:ext cx="5399429" cy="35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PHOTOS</a:t>
            </a:r>
            <a:endParaRPr/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 title="Screenshot 2026-02-09 at 9.40.38 PM.png"/>
          <p:cNvPicPr preferRelativeResize="0"/>
          <p:nvPr/>
        </p:nvPicPr>
        <p:blipFill rotWithShape="1">
          <a:blip r:embed="rId3">
            <a:alphaModFix/>
          </a:blip>
          <a:srcRect b="0" l="1550" r="1550" t="0"/>
          <a:stretch/>
        </p:blipFill>
        <p:spPr>
          <a:xfrm>
            <a:off x="6061250" y="1017725"/>
            <a:ext cx="2771062" cy="184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 title="Screenshot 2026-02-09 at 9.40.13 PM.png"/>
          <p:cNvPicPr preferRelativeResize="0"/>
          <p:nvPr/>
        </p:nvPicPr>
        <p:blipFill rotWithShape="1">
          <a:blip r:embed="rId4">
            <a:alphaModFix/>
          </a:blip>
          <a:srcRect b="0" l="228" r="228" t="0"/>
          <a:stretch/>
        </p:blipFill>
        <p:spPr>
          <a:xfrm>
            <a:off x="311700" y="2865926"/>
            <a:ext cx="2771103" cy="184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 title="Screenshot 2026-02-09 at 9.41.55 PM.png"/>
          <p:cNvPicPr preferRelativeResize="0"/>
          <p:nvPr/>
        </p:nvPicPr>
        <p:blipFill rotWithShape="1">
          <a:blip r:embed="rId5">
            <a:alphaModFix/>
          </a:blip>
          <a:srcRect b="0" l="1578" r="1569" t="0"/>
          <a:stretch/>
        </p:blipFill>
        <p:spPr>
          <a:xfrm>
            <a:off x="6061250" y="2864200"/>
            <a:ext cx="2771077" cy="184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 title="Screenshot 2026-02-09 at 9.39.56 PM.png"/>
          <p:cNvPicPr preferRelativeResize="0"/>
          <p:nvPr/>
        </p:nvPicPr>
        <p:blipFill rotWithShape="1">
          <a:blip r:embed="rId6">
            <a:alphaModFix/>
          </a:blip>
          <a:srcRect b="0" l="1028" r="1028" t="0"/>
          <a:stretch/>
        </p:blipFill>
        <p:spPr>
          <a:xfrm>
            <a:off x="311713" y="1019036"/>
            <a:ext cx="2771077" cy="184557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/>
          <p:nvPr/>
        </p:nvSpPr>
        <p:spPr>
          <a:xfrm>
            <a:off x="3080475" y="1036725"/>
            <a:ext cx="1491600" cy="1810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Hardwood Floor – Kitchen</a:t>
            </a:r>
            <a:br>
              <a:rPr b="1"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Primary dry demo zone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(Dry &amp; Heavy Duty Dry)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Why this works:</a:t>
            </a:r>
            <a:br>
              <a:rPr b="1"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Open floor plan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Clean sightlines for tracking shots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Strong contrast for debris pickup</a:t>
            </a:r>
            <a:endParaRPr b="1" sz="500">
              <a:solidFill>
                <a:schemeClr val="dk1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4572000" y="1024500"/>
            <a:ext cx="1491600" cy="1839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Hardwood Floor – Kitchen / Dining</a:t>
            </a:r>
            <a:br>
              <a:rPr b="1"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Lifestyle framing + alternate blocking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Why this works:</a:t>
            </a:r>
            <a:br>
              <a:rPr b="1"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Shows depth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Natural light from multiple windows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Flexible camera angles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400">
              <a:solidFill>
                <a:schemeClr val="dk1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3080475" y="2864200"/>
            <a:ext cx="1491600" cy="170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Hardwood Floor + Chandelier</a:t>
            </a:r>
            <a:br>
              <a:rPr b="1"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Primary Swiffer Duster demo zone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Why this works:</a:t>
            </a:r>
            <a:br>
              <a:rPr b="1"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Hanging fixture = vertical dust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Window light enhances particles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Premium, realistic setting</a:t>
            </a:r>
            <a:endParaRPr b="1" sz="400">
              <a:solidFill>
                <a:schemeClr val="dk1"/>
              </a:solidFill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4572000" y="2870875"/>
            <a:ext cx="1491600" cy="170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Tile – Master Bathroom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Primary wet demo zone</a:t>
            </a:r>
            <a:br>
              <a:rPr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(Power Mop / Sweep &amp; Mop Deluxe)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Why this works:</a:t>
            </a:r>
            <a:br>
              <a:rPr b="1" lang="en" sz="700">
                <a:solidFill>
                  <a:schemeClr val="dk1"/>
                </a:solidFill>
              </a:rPr>
            </a:br>
            <a:r>
              <a:rPr lang="en" sz="700">
                <a:solidFill>
                  <a:schemeClr val="dk1"/>
                </a:solidFill>
              </a:rPr>
              <a:t>• </a:t>
            </a:r>
            <a:r>
              <a:rPr lang="en" sz="800">
                <a:solidFill>
                  <a:schemeClr val="dk1"/>
                </a:solidFill>
              </a:rPr>
              <a:t>Confirmed tile surface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Clean grout lines</a:t>
            </a:r>
            <a:br>
              <a:rPr lang="en" sz="800">
                <a:solidFill>
                  <a:schemeClr val="dk1"/>
                </a:solidFill>
              </a:rPr>
            </a:br>
            <a:r>
              <a:rPr lang="en" sz="800">
                <a:solidFill>
                  <a:schemeClr val="dk1"/>
                </a:solidFill>
              </a:rPr>
              <a:t>• Strong backup wet demo location</a:t>
            </a:r>
            <a:endParaRPr b="1" sz="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